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68" r:id="rId6"/>
    <p:sldId id="270" r:id="rId7"/>
    <p:sldId id="269" r:id="rId8"/>
    <p:sldId id="274" r:id="rId9"/>
    <p:sldId id="272" r:id="rId10"/>
    <p:sldId id="260" r:id="rId11"/>
    <p:sldId id="265" r:id="rId12"/>
    <p:sldId id="273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7" autoAdjust="0"/>
    <p:restoredTop sz="94660"/>
  </p:normalViewPr>
  <p:slideViewPr>
    <p:cSldViewPr>
      <p:cViewPr varScale="1">
        <p:scale>
          <a:sx n="78" d="100"/>
          <a:sy n="78" d="100"/>
        </p:scale>
        <p:origin x="-44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9F6CB-E3FA-4BDE-9F5F-5A8B4E8C195C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0866-6036-4410-8006-92492B41C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57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615F-11B9-40E9-AE0F-AAEC9BE984E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174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615F-11B9-40E9-AE0F-AAEC9BE984E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174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615F-11B9-40E9-AE0F-AAEC9BE984E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174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81EAF-8F62-42E6-A487-D2FC55F3B43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874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615F-11B9-40E9-AE0F-AAEC9BE984EB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174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49109" y="553611"/>
            <a:ext cx="7911323" cy="373948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Доклад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н</a:t>
            </a:r>
            <a:r>
              <a:rPr lang="ru-RU" sz="2400" b="1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ачальника отделения по оказанию государственных услуг ОСО ИЦ </a:t>
            </a:r>
            <a:endParaRPr lang="ru-RU" sz="2400" b="1" dirty="0">
              <a:solidFill>
                <a:srgbClr val="005E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ГУ МВД России по Алтайскому краю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майора </a:t>
            </a:r>
            <a:r>
              <a:rPr lang="ru-RU" sz="2400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внутренней службы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rgbClr val="0802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CA020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+mn-cs"/>
              </a:rPr>
              <a:t>Вашуриной</a:t>
            </a:r>
            <a:endParaRPr lang="ru-RU" sz="4000" b="1" dirty="0">
              <a:solidFill>
                <a:srgbClr val="CA020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A020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+mn-cs"/>
              </a:rPr>
              <a:t>Ирины Валерьевны</a:t>
            </a:r>
            <a:endParaRPr lang="ru-RU" sz="4000" b="1" dirty="0">
              <a:solidFill>
                <a:srgbClr val="CA020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797152"/>
            <a:ext cx="7308304" cy="216982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«Изменения в Административном регламенте МВД РФ по предоставлению государственной услуги по выдаче справки о наличии (отсутствии) судимости»</a:t>
            </a:r>
          </a:p>
        </p:txBody>
      </p:sp>
      <p:pic>
        <p:nvPicPr>
          <p:cNvPr id="14" name="Рисунок 7" descr="Герб ГУВД новый 1.tif"/>
          <p:cNvPicPr>
            <a:picLocks noChangeAspect="1"/>
          </p:cNvPicPr>
          <p:nvPr/>
        </p:nvPicPr>
        <p:blipFill>
          <a:blip r:embed="rId3" cstate="print">
            <a:lum bright="1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92088" cy="10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1074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01216" y="-27384"/>
            <a:ext cx="82296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>
              <a:bevelB w="38100" h="38100" prst="relaxedInset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Виды обращений граждан по вопросу получения сведений о наличии (отсутствии) судимости </a:t>
            </a:r>
            <a:r>
              <a:rPr lang="ru-RU" sz="4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/>
            </a:r>
            <a:br>
              <a:rPr lang="ru-RU" sz="4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</a:br>
            <a:endParaRPr lang="ru-RU" sz="4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Блок-схема: карточка 10"/>
          <p:cNvSpPr/>
          <p:nvPr/>
        </p:nvSpPr>
        <p:spPr>
          <a:xfrm>
            <a:off x="1475656" y="2060848"/>
            <a:ext cx="6480720" cy="955709"/>
          </a:xfrm>
          <a:prstGeom prst="flowChartPunchedCard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atin typeface="Cambria" pitchFamily="18" charset="0"/>
              </a:rPr>
              <a:t>через Единый портал государственных и муниципальных услуг </a:t>
            </a:r>
          </a:p>
        </p:txBody>
      </p:sp>
      <p:sp>
        <p:nvSpPr>
          <p:cNvPr id="14" name="Блок-схема: карточка 13"/>
          <p:cNvSpPr/>
          <p:nvPr/>
        </p:nvSpPr>
        <p:spPr>
          <a:xfrm>
            <a:off x="1475656" y="3232581"/>
            <a:ext cx="6480720" cy="844491"/>
          </a:xfrm>
          <a:prstGeom prst="flowChartPunchedCard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000" b="1" dirty="0">
                <a:latin typeface="Cambria" pitchFamily="18" charset="0"/>
              </a:rPr>
              <a:t>Обращение в КАУ МФЦ Алтайского края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2000" b="1" dirty="0">
                <a:latin typeface="Cambria" pitchFamily="18" charset="0"/>
              </a:rPr>
              <a:t>и его филиалы</a:t>
            </a:r>
          </a:p>
        </p:txBody>
      </p:sp>
      <p:sp>
        <p:nvSpPr>
          <p:cNvPr id="15" name="Блок-схема: карточка 14"/>
          <p:cNvSpPr/>
          <p:nvPr/>
        </p:nvSpPr>
        <p:spPr>
          <a:xfrm>
            <a:off x="1475656" y="4293096"/>
            <a:ext cx="6480720" cy="891256"/>
          </a:xfrm>
          <a:prstGeom prst="flowChartPunchedCard">
            <a:avLst/>
          </a:prstGeom>
          <a:solidFill>
            <a:schemeClr val="accent6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>
                <a:latin typeface="Cambria" pitchFamily="18" charset="0"/>
              </a:rPr>
              <a:t>Обращение в ТОВД по месту жительства</a:t>
            </a:r>
          </a:p>
        </p:txBody>
      </p:sp>
      <p:sp>
        <p:nvSpPr>
          <p:cNvPr id="16" name="Блок-схема: карточка 15"/>
          <p:cNvSpPr/>
          <p:nvPr/>
        </p:nvSpPr>
        <p:spPr>
          <a:xfrm>
            <a:off x="1475656" y="5373216"/>
            <a:ext cx="6480720" cy="864096"/>
          </a:xfrm>
          <a:prstGeom prst="flowChartPunchedCard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latin typeface="Cambria" pitchFamily="18" charset="0"/>
              </a:rPr>
              <a:t>Обращение непосредственно в ИЦ ГУ МВД России по Алтайскому краю</a:t>
            </a:r>
            <a:endParaRPr lang="ru-RU" sz="2000" b="1" dirty="0">
              <a:latin typeface="Cambria" pitchFamily="18" charset="0"/>
            </a:endParaRPr>
          </a:p>
        </p:txBody>
      </p:sp>
      <p:pic>
        <p:nvPicPr>
          <p:cNvPr id="7" name="Рисунок 7" descr="Герб ГУВД новый 1.tif"/>
          <p:cNvPicPr>
            <a:picLocks noChangeAspect="1"/>
          </p:cNvPicPr>
          <p:nvPr/>
        </p:nvPicPr>
        <p:blipFill>
          <a:blip r:embed="rId2" cstate="print">
            <a:lum bright="1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92088" cy="10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8856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Выноска со стрелкой вправо 18"/>
          <p:cNvSpPr/>
          <p:nvPr/>
        </p:nvSpPr>
        <p:spPr>
          <a:xfrm>
            <a:off x="179512" y="116632"/>
            <a:ext cx="2088232" cy="6552728"/>
          </a:xfrm>
          <a:prstGeom prst="right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</a:t>
            </a: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</a:t>
            </a: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</a:t>
            </a: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</a:t>
            </a: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</a:t>
            </a: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</a:t>
            </a: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</a:t>
            </a: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Ь</a:t>
            </a:r>
          </a:p>
          <a:p>
            <a:pPr algn="ctr"/>
            <a:endParaRPr lang="ru-RU" sz="22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</a:t>
            </a: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</a:t>
            </a: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</a:t>
            </a: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</a:t>
            </a: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</a:t>
            </a: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</a:t>
            </a: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</a:t>
            </a: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</a:t>
            </a: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</a:t>
            </a:r>
          </a:p>
          <a:p>
            <a:pPr algn="ctr"/>
            <a:r>
              <a:rPr lang="ru-RU" sz="22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</a:t>
            </a:r>
            <a:r>
              <a:rPr lang="ru-RU" sz="22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411760" y="44624"/>
            <a:ext cx="6552728" cy="504056"/>
          </a:xfrm>
          <a:prstGeom prst="round2Diag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Копия всех заполненных страниц документа, удостоверяющего личность: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900908" y="619640"/>
            <a:ext cx="3063580" cy="505104"/>
          </a:xfrm>
          <a:prstGeom prst="round2Diag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ambria" pitchFamily="18" charset="0"/>
              </a:rPr>
              <a:t>паспорта гражданина РФ;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893865" y="2132856"/>
            <a:ext cx="3068706" cy="720080"/>
          </a:xfrm>
          <a:prstGeom prst="round2Diag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ambria" pitchFamily="18" charset="0"/>
              </a:rPr>
              <a:t>документа, удостоверяющего личность лица без гражданства.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898990" y="1196752"/>
            <a:ext cx="3063580" cy="828092"/>
          </a:xfrm>
          <a:prstGeom prst="round2Diag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ambria" pitchFamily="18" charset="0"/>
              </a:rPr>
              <a:t>паспорта иностранного гражданина либо иного документа, </a:t>
            </a:r>
          </a:p>
          <a:p>
            <a:pPr algn="ctr"/>
            <a:r>
              <a:rPr lang="ru-RU" sz="1400" b="1" dirty="0">
                <a:latin typeface="Cambria" pitchFamily="18" charset="0"/>
              </a:rPr>
              <a:t>удостоверяющего личность  ИГ;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2483768" y="3933056"/>
            <a:ext cx="6478802" cy="864096"/>
          </a:xfrm>
          <a:prstGeom prst="round2Diag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itchFamily="18" charset="0"/>
              </a:rPr>
              <a:t>Копия документа, подтверждающего родство или </a:t>
            </a:r>
          </a:p>
          <a:p>
            <a:pPr algn="ctr"/>
            <a:r>
              <a:rPr lang="ru-RU" b="1" dirty="0">
                <a:latin typeface="Cambria" pitchFamily="18" charset="0"/>
              </a:rPr>
              <a:t>факт усыновления (удочерения)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483768" y="2961442"/>
            <a:ext cx="6495650" cy="827598"/>
          </a:xfrm>
          <a:prstGeom prst="round2Diag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ambria" pitchFamily="18" charset="0"/>
              </a:rPr>
              <a:t>Копия доверенности на право получения справки о наличии (отсутствии) судимости, выданной в установленном законодательством Российской Федерации порядке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485686" y="5877272"/>
            <a:ext cx="6478802" cy="720080"/>
          </a:xfrm>
          <a:prstGeom prst="round2Diag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itchFamily="18" charset="0"/>
              </a:rPr>
              <a:t>Копия документа, подтверждающего</a:t>
            </a:r>
          </a:p>
          <a:p>
            <a:pPr algn="ctr"/>
            <a:r>
              <a:rPr lang="ru-RU" b="1" dirty="0">
                <a:latin typeface="Cambria" pitchFamily="18" charset="0"/>
              </a:rPr>
              <a:t>факт установления попечительства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2485686" y="4932188"/>
            <a:ext cx="6478802" cy="801067"/>
          </a:xfrm>
          <a:prstGeom prst="round2Diag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itchFamily="18" charset="0"/>
              </a:rPr>
              <a:t>Копия документа, подтверждающего</a:t>
            </a:r>
          </a:p>
          <a:p>
            <a:pPr algn="ctr"/>
            <a:r>
              <a:rPr lang="ru-RU" b="1" dirty="0">
                <a:latin typeface="Cambria" pitchFamily="18" charset="0"/>
              </a:rPr>
              <a:t>факт установления опеки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283968" y="764704"/>
            <a:ext cx="0" cy="170533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право 31"/>
          <p:cNvSpPr/>
          <p:nvPr/>
        </p:nvSpPr>
        <p:spPr>
          <a:xfrm>
            <a:off x="4283968" y="836712"/>
            <a:ext cx="1471006" cy="45719"/>
          </a:xfrm>
          <a:prstGeom prst="rightArrow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трелка вправо 32"/>
          <p:cNvSpPr/>
          <p:nvPr/>
        </p:nvSpPr>
        <p:spPr>
          <a:xfrm>
            <a:off x="4283968" y="1612243"/>
            <a:ext cx="1471006" cy="45719"/>
          </a:xfrm>
          <a:prstGeom prst="rightArrow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 flipV="1">
            <a:off x="4283968" y="2447177"/>
            <a:ext cx="1492982" cy="45719"/>
          </a:xfrm>
          <a:prstGeom prst="rightArrow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0220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стреча комитет и директора школ\фото\2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1005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49109" y="553611"/>
            <a:ext cx="7911323" cy="373948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Доклад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н</a:t>
            </a:r>
            <a:r>
              <a:rPr lang="ru-RU" sz="2400" b="1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ачальника отделения по оказанию государственных услуг ОСО ИЦ </a:t>
            </a:r>
            <a:endParaRPr lang="ru-RU" sz="2400" b="1" dirty="0">
              <a:solidFill>
                <a:srgbClr val="005E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ГУ МВД России по Алтайскому краю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майора </a:t>
            </a:r>
            <a:r>
              <a:rPr lang="ru-RU" sz="2400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внутренней службы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rgbClr val="0802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CA020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+mn-cs"/>
              </a:rPr>
              <a:t>Вашуриной</a:t>
            </a:r>
            <a:endParaRPr lang="ru-RU" sz="4000" b="1" dirty="0">
              <a:solidFill>
                <a:srgbClr val="CA020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A020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+mn-cs"/>
              </a:rPr>
              <a:t>Ирины Валерьевны</a:t>
            </a:r>
            <a:endParaRPr lang="ru-RU" sz="4000" b="1" dirty="0">
              <a:solidFill>
                <a:srgbClr val="CA020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797152"/>
            <a:ext cx="7308304" cy="216982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«Изменения в Административном регламенте МВД РФ по предоставлению государственной услуги по выдаче справки о наличии (отсутствии) судимости»</a:t>
            </a:r>
            <a:endParaRPr lang="ru-RU" sz="2700" b="1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Рисунок 7" descr="Герб ГУВД новый 1.tif"/>
          <p:cNvPicPr>
            <a:picLocks noChangeAspect="1"/>
          </p:cNvPicPr>
          <p:nvPr/>
        </p:nvPicPr>
        <p:blipFill>
          <a:blip r:embed="rId3" cstate="print">
            <a:lum bright="1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92088" cy="10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0193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7" descr="Герб ГУВД новый 1.tif"/>
          <p:cNvPicPr>
            <a:picLocks noChangeAspect="1"/>
          </p:cNvPicPr>
          <p:nvPr/>
        </p:nvPicPr>
        <p:blipFill>
          <a:blip r:embed="rId3" cstate="print">
            <a:lum bright="1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92088" cy="10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11660" y="260648"/>
            <a:ext cx="6084676" cy="27363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  <a:cs typeface="Calibri" pitchFamily="34" charset="0"/>
              </a:rPr>
              <a:t>Федеральный Закон «Об организации предоставления государственных и муниципальных услуг» от 27.07.2010 № 210-ФЗ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7664" y="3284984"/>
            <a:ext cx="6048672" cy="27363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  <a:cs typeface="Calibri" pitchFamily="34" charset="0"/>
              </a:rPr>
              <a:t>Трудовой кодекс  Российской Федерации  от 30.01.2001 (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  <a:cs typeface="Calibri" pitchFamily="34" charset="0"/>
              </a:rPr>
              <a:t>ред.от</a:t>
            </a:r>
            <a:r>
              <a:rPr lang="ru-RU" sz="2800" b="1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  <a:cs typeface="Calibri" pitchFamily="34" charset="0"/>
              </a:rPr>
              <a:t> 03.07.2016) №197-ФЗ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1662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004A8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Приказ МВД </a:t>
            </a:r>
            <a:r>
              <a:rPr lang="ru-RU" sz="6000" b="1" dirty="0" smtClean="0">
                <a:solidFill>
                  <a:srgbClr val="004A8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России</a:t>
            </a:r>
            <a:endParaRPr lang="ru-RU" sz="6000" b="1" dirty="0">
              <a:solidFill>
                <a:srgbClr val="004A8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6000" b="1" dirty="0">
                <a:solidFill>
                  <a:srgbClr val="004A8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от 07.11.2011 № </a:t>
            </a:r>
            <a:r>
              <a:rPr lang="ru-RU" sz="6000" b="1" dirty="0" smtClean="0">
                <a:solidFill>
                  <a:srgbClr val="004A8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1121</a:t>
            </a:r>
            <a:endParaRPr lang="ru-RU" sz="6000" b="1" dirty="0">
              <a:solidFill>
                <a:srgbClr val="004A8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«Об утверждении Административного регламента Министерства внутренних дел Российской Федерации по предоставлению государственной услуги по выдаче справок о наличии (отсутствии) судимости и (или) факта уголовного преследования либо о прекращении уголовного преследования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»</a:t>
            </a:r>
          </a:p>
          <a:p>
            <a:pPr algn="ctr">
              <a:defRPr/>
            </a:pPr>
            <a:r>
              <a:rPr lang="ru-RU" sz="3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(в редакции пр. от 04.02.2013 № 62, </a:t>
            </a:r>
          </a:p>
          <a:p>
            <a:pPr algn="ctr">
              <a:defRPr/>
            </a:pPr>
            <a:r>
              <a:rPr lang="ru-RU" sz="3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от 05.05.2014 № 398, от 19.02.2015 № 263, от 28.06.2016 № 347, от 22.08.2017 №660)</a:t>
            </a:r>
            <a:endParaRPr lang="ru-RU" sz="30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7" name="Рисунок 7" descr="Герб ГУВД новый 1.tif"/>
          <p:cNvPicPr>
            <a:picLocks noChangeAspect="1"/>
          </p:cNvPicPr>
          <p:nvPr/>
        </p:nvPicPr>
        <p:blipFill>
          <a:blip r:embed="rId3" cstate="print">
            <a:lum bright="1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92088" cy="10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2612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57200" y="44624"/>
            <a:ext cx="8229600" cy="15841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>
              <a:bevelB w="38100" h="38100" prst="relaxedInset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24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Результат </a:t>
            </a:r>
            <a:r>
              <a:rPr lang="ru-RU" sz="24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рассмотрения </a:t>
            </a:r>
            <a:r>
              <a:rPr lang="ru-RU" sz="24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заявления, направленного </a:t>
            </a:r>
            <a:r>
              <a:rPr lang="ru-RU" sz="24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через Единый портал  государственных и муниципальных </a:t>
            </a:r>
            <a:r>
              <a:rPr lang="ru-RU" sz="24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услуг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ru-RU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26" name="Picture 2" descr="D:\встреча комитет и директора школ\1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" t="16532" r="1716" b="4638"/>
          <a:stretch/>
        </p:blipFill>
        <p:spPr bwMode="auto">
          <a:xfrm>
            <a:off x="457200" y="1988840"/>
            <a:ext cx="8229600" cy="45365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64288" y="1988840"/>
            <a:ext cx="12961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539552" y="4437112"/>
            <a:ext cx="432048" cy="14401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610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Безымянный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91" t="14392" r="25941" b="9703"/>
          <a:stretch/>
        </p:blipFill>
        <p:spPr bwMode="auto">
          <a:xfrm>
            <a:off x="3995936" y="55437"/>
            <a:ext cx="5034231" cy="668593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270" y="1973739"/>
            <a:ext cx="3825658" cy="22467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ДАННЫЙ ДОКУМЕНТ ИМЕЕТ ТАКУЮ ЖЕ ЮРИДИЧЕСКУЮ СИЛУ, КАК И СПРАВКА НА БУМАЖНОМ НОСИТЕЛЕ И МОЖЕТ БЫТЬ ПРЕДЪЯВЛЕН ПО МЕСТУ ТРЕБОВАНИЯ ГРАЖДАНИНОМ.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7" descr="Герб ГУВД новый 1.tif"/>
          <p:cNvPicPr>
            <a:picLocks noChangeAspect="1"/>
          </p:cNvPicPr>
          <p:nvPr/>
        </p:nvPicPr>
        <p:blipFill>
          <a:blip r:embed="rId3" cstate="print">
            <a:lum bright="1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3"/>
            <a:ext cx="792088" cy="10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58771" y="2525647"/>
            <a:ext cx="144016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04148" y="2525647"/>
            <a:ext cx="1260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Иванов Иван Иванович</a:t>
            </a:r>
            <a:endPara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6156" y="260648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 Б Р А З Е Ц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077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Администратор\Рабочий стол\Безымянный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91" t="14392" r="25941" b="9703"/>
          <a:stretch/>
        </p:blipFill>
        <p:spPr bwMode="auto">
          <a:xfrm>
            <a:off x="0" y="0"/>
            <a:ext cx="921981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Администратор\Рабочий стол\Безымянный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62" t="65509" r="28525" b="25084"/>
          <a:stretch/>
        </p:blipFill>
        <p:spPr bwMode="auto">
          <a:xfrm>
            <a:off x="222738" y="2636912"/>
            <a:ext cx="8741750" cy="2016223"/>
          </a:xfrm>
          <a:prstGeom prst="rect">
            <a:avLst/>
          </a:prstGeom>
          <a:noFill/>
          <a:ln w="57150" cmpd="tri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7" descr="Герб ГУВД новый 1.tif"/>
          <p:cNvPicPr>
            <a:picLocks noChangeAspect="1"/>
          </p:cNvPicPr>
          <p:nvPr/>
        </p:nvPicPr>
        <p:blipFill>
          <a:blip r:embed="rId4" cstate="print">
            <a:lum bright="1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73271"/>
            <a:ext cx="792088" cy="10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738" y="1916832"/>
            <a:ext cx="8813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КВАЛИФИЦИРОВАННАЯ ЭЛЕКТРОННАЯ ПОДПИСЬ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532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стреча комитет и директора школ\57a854e1ec05c4026100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4767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встреча комитет и директора школ\фото\n7V5eSSao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211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4624"/>
            <a:ext cx="6410851" cy="115212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effectLst/>
              </a:rPr>
              <a:t>Перечень филиалов и 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территориально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обособленных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effectLst/>
              </a:rPr>
              <a:t>структурных  подразделений КАУ «МФЦ Алтайского края» в городе Барнауле</a:t>
            </a:r>
            <a:r>
              <a:rPr lang="ru-RU" sz="2200" b="1" dirty="0">
                <a:solidFill>
                  <a:srgbClr val="FF0000"/>
                </a:solidFill>
                <a:effectLst/>
              </a:rPr>
              <a:t/>
            </a:r>
            <a:br>
              <a:rPr lang="ru-RU" sz="2200" b="1" dirty="0">
                <a:solidFill>
                  <a:srgbClr val="FF0000"/>
                </a:solidFill>
                <a:effectLst/>
              </a:rPr>
            </a:br>
            <a:endParaRPr lang="ru-RU" sz="2200" b="1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591439505"/>
              </p:ext>
            </p:extLst>
          </p:nvPr>
        </p:nvGraphicFramePr>
        <p:xfrm>
          <a:off x="0" y="1513810"/>
          <a:ext cx="9144000" cy="5344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6174"/>
                <a:gridCol w="5517826"/>
              </a:tblGrid>
              <a:tr h="1182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КАУ «МФЦ Алтайского края»</a:t>
                      </a:r>
                      <a:endParaRPr lang="ru-RU" sz="1500" baseline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656064, г. Барнаул,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ул. Павловский тракт, 58г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тел. (3852) 54-34-56</a:t>
                      </a:r>
                      <a:endParaRPr lang="ru-RU" sz="1500" baseline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8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effectLst/>
                          <a:latin typeface="Cambria" pitchFamily="18" charset="0"/>
                        </a:rPr>
                        <a:t>Филиал КАУ «МФЦ Алтайского края» по Индустриальному району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effectLst/>
                          <a:latin typeface="Cambria" pitchFamily="18" charset="0"/>
                        </a:rPr>
                        <a:t> г. Барнаула</a:t>
                      </a:r>
                      <a:endParaRPr lang="ru-RU" sz="1500" baseline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656057, г. Барнаул,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ул. </a:t>
                      </a:r>
                      <a:r>
                        <a:rPr lang="ru-RU" sz="1500" baseline="0" dirty="0" err="1">
                          <a:effectLst/>
                          <a:latin typeface="Cambria" pitchFamily="18" charset="0"/>
                        </a:rPr>
                        <a:t>Сухэ-Батора</a:t>
                      </a: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, 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 smtClean="0">
                          <a:effectLst/>
                          <a:latin typeface="Cambria" pitchFamily="18" charset="0"/>
                        </a:rPr>
                        <a:t>тел</a:t>
                      </a: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. (3852) 47-87-30</a:t>
                      </a:r>
                      <a:endParaRPr lang="ru-RU" sz="1500" baseline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82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effectLst/>
                          <a:latin typeface="Cambria" pitchFamily="18" charset="0"/>
                        </a:rPr>
                        <a:t>Филиал  КАУ «МФЦ Алтайского края» по Ленинскому району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effectLst/>
                          <a:latin typeface="Cambria" pitchFamily="18" charset="0"/>
                        </a:rPr>
                        <a:t> г. Барнаула</a:t>
                      </a:r>
                      <a:endParaRPr lang="ru-RU" sz="1500" baseline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656060, г. Барнаул,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ул. Шукшина, 32а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тел. (3852) 43-46-06</a:t>
                      </a:r>
                      <a:endParaRPr lang="ru-RU" sz="1500" baseline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82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Филиал КАУ «МФЦ Алтайского края» по Октябрьскому району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 г. Барнаула</a:t>
                      </a:r>
                      <a:endParaRPr lang="ru-RU" sz="1500" baseline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656037,  г. Барнаул,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пр-т Ленина, 179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тел. (3852)35-71-09</a:t>
                      </a:r>
                      <a:endParaRPr lang="ru-RU" sz="1500" baseline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8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effectLst/>
                          <a:latin typeface="Cambria" pitchFamily="18" charset="0"/>
                        </a:rPr>
                        <a:t>Филиал КАУ «МФЦ Алтайского края» по Центральному району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effectLst/>
                          <a:latin typeface="Cambria" pitchFamily="18" charset="0"/>
                        </a:rPr>
                        <a:t> г. Барнаула</a:t>
                      </a:r>
                      <a:endParaRPr lang="ru-RU" sz="1500" baseline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656056,  г. Барнаул,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пр-т Ленина, 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  <a:latin typeface="Cambria" pitchFamily="18" charset="0"/>
                        </a:rPr>
                        <a:t>тел. (3852) 35-32-88</a:t>
                      </a:r>
                      <a:endParaRPr lang="ru-RU" sz="1500" baseline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7" descr="Герб ГУВД новый 1.tif"/>
          <p:cNvPicPr>
            <a:picLocks noChangeAspect="1"/>
          </p:cNvPicPr>
          <p:nvPr/>
        </p:nvPicPr>
        <p:blipFill>
          <a:blip r:embed="rId3" cstate="print">
            <a:lum bright="1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3"/>
            <a:ext cx="792088" cy="10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8595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313</TotalTime>
  <Words>499</Words>
  <Application>Microsoft Office PowerPoint</Application>
  <PresentationFormat>Экран (4:3)</PresentationFormat>
  <Paragraphs>100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Перечень филиалов и  территориально обособленных структурных  подразделений КАУ «МФЦ Алтайского края» в городе Барнауле 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Aktovy zal</cp:lastModifiedBy>
  <cp:revision>45</cp:revision>
  <dcterms:modified xsi:type="dcterms:W3CDTF">2018-04-10T07:19:28Z</dcterms:modified>
</cp:coreProperties>
</file>